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8" r:id="rId2"/>
    <p:sldId id="256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EF3"/>
    <a:srgbClr val="BFC4D7"/>
    <a:srgbClr val="D9DCE7"/>
    <a:srgbClr val="CBCFDF"/>
    <a:srgbClr val="3333CC"/>
    <a:srgbClr val="3333FF"/>
    <a:srgbClr val="343434"/>
    <a:srgbClr val="565656"/>
    <a:srgbClr val="959E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D796CF4-79A7-402F-92C1-6416734311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C9F27B-03A7-4670-8F4C-FF33DAE17AA6}" type="slidenum">
              <a:rPr lang="en-US"/>
              <a:pPr/>
              <a:t>1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2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3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6880F6-008F-4DC2-961D-E736410C833C}" type="slidenum">
              <a:rPr lang="en-US"/>
              <a:pPr/>
              <a:t>4</a:t>
            </a:fld>
            <a:endParaRPr lang="en-US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6C3CDF-4DAF-4164-A203-3B59D4EB32BA}" type="slidenum">
              <a:rPr lang="en-US"/>
              <a:pPr/>
              <a:t>5</a:t>
            </a:fld>
            <a:endParaRPr 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72DC4-2900-476D-9C59-812CCBB12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49AB4-F85D-4591-B792-E3B8A59CE5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D4A5F9-14A4-417C-92D5-3D4CCCFE08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5A87F-6E37-4F6E-8C9B-59D570A6CE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4374A-012D-456F-823A-16B964553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C9701-101E-4636-814D-0B8A118CCF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266B1-6856-4D2B-9609-07DFD0F73D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9A6B1-408F-43CB-9FA3-9E8D912ABE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73ADE-1E66-43EE-97B6-02BA35F60F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22AB02-C1EB-43F2-B511-6EB772DAA8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FF4496-A006-4524-A08F-18D3494064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F6B49FF-A365-4E12-A715-310FB6BF38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" Target="slide5.xml"/><Relationship Id="rId7" Type="http://schemas.openxmlformats.org/officeDocument/2006/relationships/image" Target="../media/image3.jpeg"/><Relationship Id="rId12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hyperlink" Target="http://www.owen.org/wp-content/uploads/King.Charles.I.1628.AD-1.jpg" TargetMode="External"/><Relationship Id="rId5" Type="http://schemas.openxmlformats.org/officeDocument/2006/relationships/image" Target="../media/image1.jpeg"/><Relationship Id="rId10" Type="http://schemas.openxmlformats.org/officeDocument/2006/relationships/image" Target="../media/image5.jpeg"/><Relationship Id="rId4" Type="http://schemas.openxmlformats.org/officeDocument/2006/relationships/slide" Target="slide1.xml"/><Relationship Id="rId9" Type="http://schemas.openxmlformats.org/officeDocument/2006/relationships/hyperlink" Target="http://en.wikipedia.org/wiki/File:George_Percy.jpg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wen.org/wp-content/uploads/King.Charles.I.1628.AD-1.jpg" TargetMode="External"/><Relationship Id="rId3" Type="http://schemas.openxmlformats.org/officeDocument/2006/relationships/slide" Target="slide5.xml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2.jpeg"/><Relationship Id="rId5" Type="http://schemas.openxmlformats.org/officeDocument/2006/relationships/hyperlink" Target="http://en.wikipedia.org/wiki/File:George_Percy.jpg" TargetMode="External"/><Relationship Id="rId10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" Target="slide5.xml"/><Relationship Id="rId7" Type="http://schemas.openxmlformats.org/officeDocument/2006/relationships/hyperlink" Target="http://en.wikipedia.org/wiki/File:George_Percy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" Target="slide2.xm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3.gif"/><Relationship Id="rId5" Type="http://schemas.openxmlformats.org/officeDocument/2006/relationships/image" Target="../media/image8.jpeg"/><Relationship Id="rId10" Type="http://schemas.openxmlformats.org/officeDocument/2006/relationships/image" Target="../media/image1.jpeg"/><Relationship Id="rId4" Type="http://schemas.openxmlformats.org/officeDocument/2006/relationships/slide" Target="slide1.xml"/><Relationship Id="rId9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5334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John Smith </a:t>
            </a:r>
            <a:endParaRPr lang="en-US" sz="1000" dirty="0" smtClean="0"/>
          </a:p>
        </p:txBody>
      </p:sp>
      <p:sp>
        <p:nvSpPr>
          <p:cNvPr id="3080" name="Rectangle 8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3081" name="Rectangle 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John </a:t>
            </a:r>
            <a:r>
              <a:rPr lang="en-US" sz="1200" dirty="0" smtClean="0">
                <a:solidFill>
                  <a:schemeClr val="bg1"/>
                </a:solidFill>
              </a:rPr>
              <a:t>Smith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3093" name="Text Box 2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rgbClr val="D9DCE7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chemeClr val="accent2"/>
                </a:solidFill>
              </a:rPr>
              <a:t>Wall</a:t>
            </a:r>
          </a:p>
        </p:txBody>
      </p:sp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3095" name="Text 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3099" name="Text Box 27"/>
          <p:cNvSpPr txBox="1">
            <a:spLocks noChangeArrowheads="1"/>
          </p:cNvSpPr>
          <p:nvPr/>
        </p:nvSpPr>
        <p:spPr bwMode="auto">
          <a:xfrm>
            <a:off x="2133600" y="1600200"/>
            <a:ext cx="1219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 smtClean="0"/>
              <a:t>Information</a:t>
            </a:r>
            <a:endParaRPr lang="en-US" sz="1200" b="1" dirty="0"/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152400" y="25908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Info</a:t>
            </a:r>
            <a:endParaRPr lang="en-US" sz="900" dirty="0"/>
          </a:p>
        </p:txBody>
      </p:sp>
      <p:sp>
        <p:nvSpPr>
          <p:cNvPr id="3104" name="Text Box 32"/>
          <p:cNvSpPr txBox="1">
            <a:spLocks noChangeArrowheads="1"/>
          </p:cNvSpPr>
          <p:nvPr/>
        </p:nvSpPr>
        <p:spPr bwMode="auto">
          <a:xfrm>
            <a:off x="152400" y="28194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Photos</a:t>
            </a:r>
          </a:p>
        </p:txBody>
      </p:sp>
      <p:sp>
        <p:nvSpPr>
          <p:cNvPr id="3105" name="Line 33"/>
          <p:cNvSpPr>
            <a:spLocks noChangeShapeType="1"/>
          </p:cNvSpPr>
          <p:nvPr/>
        </p:nvSpPr>
        <p:spPr bwMode="auto">
          <a:xfrm>
            <a:off x="3124200" y="1752600"/>
            <a:ext cx="32766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06" name="Text Box 34"/>
          <p:cNvSpPr txBox="1">
            <a:spLocks noChangeArrowheads="1"/>
          </p:cNvSpPr>
          <p:nvPr/>
        </p:nvSpPr>
        <p:spPr bwMode="auto">
          <a:xfrm>
            <a:off x="2133600" y="1905000"/>
            <a:ext cx="6172200" cy="2716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Current City:</a:t>
            </a:r>
            <a:r>
              <a:rPr lang="en-US" sz="1100" dirty="0" smtClean="0"/>
              <a:t>        	Jamestown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Hometown:</a:t>
            </a:r>
            <a:r>
              <a:rPr lang="en-US" sz="1100" dirty="0" smtClean="0"/>
              <a:t>      	Willoughby,  England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>
                <a:solidFill>
                  <a:srgbClr val="959EBD"/>
                </a:solidFill>
              </a:rPr>
              <a:t>Sex:</a:t>
            </a:r>
            <a:r>
              <a:rPr lang="en-US" sz="1100" dirty="0"/>
              <a:t>                  	</a:t>
            </a:r>
            <a:r>
              <a:rPr lang="en-US" sz="1100" dirty="0" smtClean="0"/>
              <a:t>Male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>
                <a:solidFill>
                  <a:srgbClr val="959EBD"/>
                </a:solidFill>
              </a:rPr>
              <a:t>Birthday:</a:t>
            </a:r>
            <a:r>
              <a:rPr lang="en-US" sz="1100" dirty="0"/>
              <a:t>           	</a:t>
            </a:r>
            <a:r>
              <a:rPr lang="en-US" sz="1100" dirty="0" smtClean="0"/>
              <a:t>January 9, 1579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Relationship </a:t>
            </a:r>
            <a:r>
              <a:rPr lang="en-US" sz="1100" dirty="0">
                <a:solidFill>
                  <a:srgbClr val="959EBD"/>
                </a:solidFill>
              </a:rPr>
              <a:t>Status:</a:t>
            </a:r>
            <a:r>
              <a:rPr lang="en-US" sz="1100" dirty="0"/>
              <a:t>          </a:t>
            </a:r>
            <a:r>
              <a:rPr lang="en-US" sz="1100" dirty="0" smtClean="0"/>
              <a:t>	 Single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smtClean="0">
                <a:solidFill>
                  <a:srgbClr val="959EBD"/>
                </a:solidFill>
              </a:rPr>
              <a:t>Spouse:</a:t>
            </a:r>
            <a:endParaRPr lang="en-US" sz="1100" dirty="0" smtClean="0">
              <a:solidFill>
                <a:srgbClr val="959EBD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Employer:  		</a:t>
            </a:r>
            <a:r>
              <a:rPr lang="en-US" sz="1100" dirty="0" smtClean="0"/>
              <a:t>Virginia Company</a:t>
            </a:r>
            <a:r>
              <a:rPr lang="en-US" sz="1100" dirty="0" smtClean="0">
                <a:solidFill>
                  <a:srgbClr val="959EBD"/>
                </a:solidFill>
              </a:rPr>
              <a:t>	</a:t>
            </a:r>
            <a:endParaRPr lang="en-US" sz="11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Education:		</a:t>
            </a:r>
            <a:r>
              <a:rPr lang="en-US" sz="1100" dirty="0" smtClean="0"/>
              <a:t>Self-Educated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Religion:		</a:t>
            </a:r>
            <a:r>
              <a:rPr lang="en-US" sz="1100" dirty="0" smtClean="0"/>
              <a:t>Church of England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Political Views:	</a:t>
            </a:r>
            <a:r>
              <a:rPr lang="en-US" sz="1100" dirty="0" smtClean="0"/>
              <a:t>Follow our King and Prince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People Who Inspire:	</a:t>
            </a:r>
            <a:r>
              <a:rPr lang="en-US" sz="1100" dirty="0" smtClean="0"/>
              <a:t> Pocahontas for being hardworking and brave</a:t>
            </a:r>
            <a:endParaRPr lang="en-US" sz="1100" dirty="0" smtClean="0">
              <a:solidFill>
                <a:srgbClr val="959EBD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Favorite Quotations:	</a:t>
            </a:r>
            <a:r>
              <a:rPr lang="en-US" sz="1100" dirty="0" smtClean="0"/>
              <a:t> “He who does not work, will not eat."</a:t>
            </a:r>
            <a:endParaRPr lang="en-US" sz="1100" dirty="0" smtClean="0">
              <a:solidFill>
                <a:srgbClr val="959EBD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Favorite Books:	</a:t>
            </a:r>
            <a:r>
              <a:rPr lang="en-US" sz="1100" i="1" dirty="0" smtClean="0"/>
              <a:t> A True Relation of Such Occurrences and Accidents of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i="1" dirty="0" smtClean="0"/>
              <a:t>		Note as Hath Happened in Virginia </a:t>
            </a:r>
            <a:r>
              <a:rPr lang="en-US" sz="1100" dirty="0" smtClean="0"/>
              <a:t>and </a:t>
            </a:r>
            <a:r>
              <a:rPr lang="en-US" sz="1100" i="1" dirty="0" smtClean="0"/>
              <a:t>A Description of 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i="1" dirty="0" smtClean="0">
                <a:solidFill>
                  <a:srgbClr val="959EBD"/>
                </a:solidFill>
              </a:rPr>
              <a:t>		</a:t>
            </a:r>
            <a:r>
              <a:rPr lang="en-US" sz="1100" i="1" dirty="0" smtClean="0"/>
              <a:t>New England in 1616</a:t>
            </a:r>
            <a:endParaRPr lang="en-US" sz="1100" dirty="0" smtClean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Activities:		</a:t>
            </a:r>
            <a:r>
              <a:rPr lang="en-US" sz="1100" dirty="0" smtClean="0"/>
              <a:t>Sailing, deer hunting, gold mining</a:t>
            </a:r>
          </a:p>
        </p:txBody>
      </p:sp>
      <p:sp>
        <p:nvSpPr>
          <p:cNvPr id="3113" name="Text Box 41"/>
          <p:cNvSpPr txBox="1">
            <a:spLocks noChangeArrowheads="1"/>
          </p:cNvSpPr>
          <p:nvPr/>
        </p:nvSpPr>
        <p:spPr bwMode="auto">
          <a:xfrm>
            <a:off x="2133600" y="4800600"/>
            <a:ext cx="1905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 dirty="0"/>
              <a:t>Contact Information</a:t>
            </a:r>
          </a:p>
        </p:txBody>
      </p:sp>
      <p:sp>
        <p:nvSpPr>
          <p:cNvPr id="3114" name="Line 42"/>
          <p:cNvSpPr>
            <a:spLocks noChangeShapeType="1"/>
          </p:cNvSpPr>
          <p:nvPr/>
        </p:nvSpPr>
        <p:spPr bwMode="auto">
          <a:xfrm>
            <a:off x="3810000" y="4953000"/>
            <a:ext cx="2667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2133600" y="5105400"/>
            <a:ext cx="48006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100" dirty="0" smtClean="0">
                <a:solidFill>
                  <a:srgbClr val="959EBD"/>
                </a:solidFill>
              </a:rPr>
              <a:t>Address:</a:t>
            </a:r>
            <a:r>
              <a:rPr lang="en-US" sz="1100" dirty="0">
                <a:solidFill>
                  <a:srgbClr val="959EBD"/>
                </a:solidFill>
              </a:rPr>
              <a:t> </a:t>
            </a:r>
            <a:r>
              <a:rPr lang="en-US" sz="1100" dirty="0" smtClean="0">
                <a:solidFill>
                  <a:srgbClr val="959EBD"/>
                </a:solidFill>
              </a:rPr>
              <a:t> </a:t>
            </a:r>
            <a:r>
              <a:rPr lang="en-US" sz="1100" dirty="0" smtClean="0"/>
              <a:t>1367 Colonial Parkway, Jamestown , VA 23081</a:t>
            </a:r>
            <a:endParaRPr lang="en-US" sz="1100" dirty="0"/>
          </a:p>
        </p:txBody>
      </p:sp>
      <p:pic>
        <p:nvPicPr>
          <p:cNvPr id="4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533400"/>
            <a:ext cx="1384300" cy="1780809"/>
          </a:xfrm>
          <a:prstGeom prst="rect">
            <a:avLst/>
          </a:prstGeom>
          <a:noFill/>
        </p:spPr>
      </p:pic>
      <p:sp>
        <p:nvSpPr>
          <p:cNvPr id="45" name="Text Box 33"/>
          <p:cNvSpPr txBox="1">
            <a:spLocks noChangeArrowheads="1"/>
          </p:cNvSpPr>
          <p:nvPr/>
        </p:nvSpPr>
        <p:spPr bwMode="auto">
          <a:xfrm>
            <a:off x="152400" y="23622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Wall</a:t>
            </a:r>
            <a:endParaRPr lang="en-US" sz="900" dirty="0"/>
          </a:p>
        </p:txBody>
      </p:sp>
      <p:sp>
        <p:nvSpPr>
          <p:cNvPr id="46" name="Text Box 33"/>
          <p:cNvSpPr txBox="1">
            <a:spLocks noChangeArrowheads="1"/>
          </p:cNvSpPr>
          <p:nvPr/>
        </p:nvSpPr>
        <p:spPr bwMode="auto">
          <a:xfrm>
            <a:off x="152400" y="3048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Friends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John Smith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John </a:t>
            </a:r>
            <a:r>
              <a:rPr lang="en-US" sz="1200" dirty="0" smtClean="0">
                <a:solidFill>
                  <a:schemeClr val="bg1"/>
                </a:solidFill>
              </a:rPr>
              <a:t>Smith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67" name="Text Box 22"/>
          <p:cNvSpPr txBox="1">
            <a:spLocks noChangeArrowheads="1"/>
          </p:cNvSpPr>
          <p:nvPr/>
        </p:nvSpPr>
        <p:spPr bwMode="auto">
          <a:xfrm>
            <a:off x="2057400" y="1143000"/>
            <a:ext cx="838200" cy="244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/>
              <a:t>Wall</a:t>
            </a:r>
          </a:p>
        </p:txBody>
      </p:sp>
      <p:sp>
        <p:nvSpPr>
          <p:cNvPr id="2068" name="Text 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2895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Info</a:t>
            </a:r>
          </a:p>
        </p:txBody>
      </p:sp>
      <p:sp>
        <p:nvSpPr>
          <p:cNvPr id="2069" name="Text Box 2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6576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Photos</a:t>
            </a:r>
          </a:p>
        </p:txBody>
      </p:sp>
      <p:sp>
        <p:nvSpPr>
          <p:cNvPr id="2072" name="Rectangle 27"/>
          <p:cNvSpPr>
            <a:spLocks noChangeArrowheads="1"/>
          </p:cNvSpPr>
          <p:nvPr/>
        </p:nvSpPr>
        <p:spPr bwMode="auto">
          <a:xfrm>
            <a:off x="2057400" y="1524000"/>
            <a:ext cx="6019800" cy="838200"/>
          </a:xfrm>
          <a:prstGeom prst="rect">
            <a:avLst/>
          </a:prstGeom>
          <a:solidFill>
            <a:srgbClr val="D9DCE7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73" name="Text Box 28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dirty="0" smtClean="0"/>
              <a:t>Coming home to England!</a:t>
            </a:r>
            <a:endParaRPr lang="en-US" sz="1200" dirty="0"/>
          </a:p>
        </p:txBody>
      </p:sp>
      <p:sp>
        <p:nvSpPr>
          <p:cNvPr id="2075" name="Text Box 30"/>
          <p:cNvSpPr txBox="1">
            <a:spLocks noChangeArrowheads="1"/>
          </p:cNvSpPr>
          <p:nvPr/>
        </p:nvSpPr>
        <p:spPr bwMode="auto">
          <a:xfrm>
            <a:off x="2133600" y="1600200"/>
            <a:ext cx="2362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rgbClr val="343434"/>
                </a:solidFill>
              </a:rPr>
              <a:t>Update status-January 1615</a:t>
            </a:r>
            <a:endParaRPr lang="en-US" sz="1000" dirty="0">
              <a:solidFill>
                <a:srgbClr val="343434"/>
              </a:solidFill>
            </a:endParaRPr>
          </a:p>
        </p:txBody>
      </p:sp>
      <p:sp>
        <p:nvSpPr>
          <p:cNvPr id="2076" name="Text Box 31"/>
          <p:cNvSpPr txBox="1">
            <a:spLocks noChangeArrowheads="1"/>
          </p:cNvSpPr>
          <p:nvPr/>
        </p:nvSpPr>
        <p:spPr bwMode="auto">
          <a:xfrm>
            <a:off x="7162800" y="1905000"/>
            <a:ext cx="685800" cy="244475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/>
              <a:t>Share</a:t>
            </a:r>
          </a:p>
        </p:txBody>
      </p:sp>
      <p:sp>
        <p:nvSpPr>
          <p:cNvPr id="2077" name="Text Box 33"/>
          <p:cNvSpPr txBox="1">
            <a:spLocks noChangeArrowheads="1"/>
          </p:cNvSpPr>
          <p:nvPr/>
        </p:nvSpPr>
        <p:spPr bwMode="auto">
          <a:xfrm>
            <a:off x="152400" y="26670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Info</a:t>
            </a:r>
            <a:endParaRPr lang="en-US" sz="900" dirty="0"/>
          </a:p>
        </p:txBody>
      </p:sp>
      <p:sp>
        <p:nvSpPr>
          <p:cNvPr id="2081" name="Text Box 36"/>
          <p:cNvSpPr txBox="1">
            <a:spLocks noChangeArrowheads="1"/>
          </p:cNvSpPr>
          <p:nvPr/>
        </p:nvSpPr>
        <p:spPr bwMode="auto">
          <a:xfrm>
            <a:off x="152400" y="34290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Friends</a:t>
            </a:r>
          </a:p>
        </p:txBody>
      </p:sp>
      <p:sp>
        <p:nvSpPr>
          <p:cNvPr id="2083" name="Text Box 39"/>
          <p:cNvSpPr txBox="1">
            <a:spLocks noChangeArrowheads="1"/>
          </p:cNvSpPr>
          <p:nvPr/>
        </p:nvSpPr>
        <p:spPr bwMode="auto">
          <a:xfrm>
            <a:off x="914400" y="4038600"/>
            <a:ext cx="7620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Pocahontas</a:t>
            </a:r>
            <a:endParaRPr lang="en-US" sz="800" dirty="0"/>
          </a:p>
        </p:txBody>
      </p:sp>
      <p:sp>
        <p:nvSpPr>
          <p:cNvPr id="2092" name="Rectangle 54"/>
          <p:cNvSpPr>
            <a:spLocks noChangeArrowheads="1"/>
          </p:cNvSpPr>
          <p:nvPr/>
        </p:nvSpPr>
        <p:spPr bwMode="auto">
          <a:xfrm>
            <a:off x="2590800" y="25908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 </a:t>
            </a:r>
            <a:r>
              <a:rPr lang="en-US" sz="900" dirty="0" smtClean="0"/>
              <a:t>heading back to the New World to an area north of Jamestown.  Will name the new area I’m visiting New England if my prince approves.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March 1614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/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743200" y="54864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96" name="Rectangle 67"/>
          <p:cNvSpPr>
            <a:spLocks noChangeArrowheads="1"/>
          </p:cNvSpPr>
          <p:nvPr/>
        </p:nvSpPr>
        <p:spPr bwMode="auto">
          <a:xfrm>
            <a:off x="2590800" y="37338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John Smith </a:t>
            </a:r>
            <a:r>
              <a:rPr lang="en-US" sz="900" dirty="0" smtClean="0"/>
              <a:t>returning to England to get help with my gunpowder wound.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Oct. 1609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/>
          </a:p>
        </p:txBody>
      </p:sp>
      <p:sp>
        <p:nvSpPr>
          <p:cNvPr id="2099" name="Rectangle 70"/>
          <p:cNvSpPr>
            <a:spLocks noChangeArrowheads="1"/>
          </p:cNvSpPr>
          <p:nvPr/>
        </p:nvSpPr>
        <p:spPr bwMode="auto">
          <a:xfrm>
            <a:off x="2667000" y="5105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John Smith </a:t>
            </a:r>
            <a:r>
              <a:rPr lang="en-US" sz="900" dirty="0" smtClean="0"/>
              <a:t>had an accident with gunpowder today.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Oct. 1609</a:t>
            </a:r>
            <a:r>
              <a:rPr lang="en-US" sz="800" dirty="0" smtClean="0">
                <a:solidFill>
                  <a:srgbClr val="3333CC"/>
                </a:solidFill>
              </a:rPr>
              <a:t> Like · Comment · See Friendship</a:t>
            </a:r>
            <a:endParaRPr lang="en-US" sz="800" dirty="0"/>
          </a:p>
        </p:txBody>
      </p:sp>
      <p:sp>
        <p:nvSpPr>
          <p:cNvPr id="2101" name="Rectangle 73"/>
          <p:cNvSpPr>
            <a:spLocks noChangeArrowheads="1"/>
          </p:cNvSpPr>
          <p:nvPr/>
        </p:nvSpPr>
        <p:spPr bwMode="auto">
          <a:xfrm>
            <a:off x="2590800" y="58674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</a:t>
            </a:r>
            <a:r>
              <a:rPr lang="en-US" sz="900" dirty="0" smtClean="0"/>
              <a:t> </a:t>
            </a:r>
            <a:r>
              <a:rPr lang="en-US" sz="900" dirty="0"/>
              <a:t>is so </a:t>
            </a:r>
            <a:r>
              <a:rPr lang="en-US" sz="900" dirty="0" smtClean="0"/>
              <a:t>hungry today!  This winter will be known as the Starving Time.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Dec. 1608</a:t>
            </a:r>
            <a:r>
              <a:rPr lang="en-US" sz="800" dirty="0" smtClean="0">
                <a:solidFill>
                  <a:srgbClr val="3333CC"/>
                </a:solidFill>
              </a:rPr>
              <a:t> Like · Comment · See Friendship</a:t>
            </a:r>
            <a:endParaRPr lang="en-US" sz="800" dirty="0"/>
          </a:p>
        </p:txBody>
      </p:sp>
      <p:pic>
        <p:nvPicPr>
          <p:cNvPr id="819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533400"/>
            <a:ext cx="1384300" cy="1780809"/>
          </a:xfrm>
          <a:prstGeom prst="rect">
            <a:avLst/>
          </a:prstGeom>
          <a:noFill/>
        </p:spPr>
      </p:pic>
      <p:pic>
        <p:nvPicPr>
          <p:cNvPr id="8198" name="Picture 6" descr="http://www.powhatan.org/chie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572000"/>
            <a:ext cx="533400" cy="803237"/>
          </a:xfrm>
          <a:prstGeom prst="rect">
            <a:avLst/>
          </a:prstGeom>
          <a:noFill/>
        </p:spPr>
      </p:pic>
      <p:sp>
        <p:nvSpPr>
          <p:cNvPr id="61" name="TextBox 60"/>
          <p:cNvSpPr txBox="1"/>
          <p:nvPr/>
        </p:nvSpPr>
        <p:spPr>
          <a:xfrm>
            <a:off x="914400" y="4876800"/>
            <a:ext cx="685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Powhatan</a:t>
            </a:r>
            <a:endParaRPr lang="en-US" sz="800" dirty="0"/>
          </a:p>
        </p:txBody>
      </p:sp>
      <p:pic>
        <p:nvPicPr>
          <p:cNvPr id="64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2438400"/>
            <a:ext cx="473868" cy="609599"/>
          </a:xfrm>
          <a:prstGeom prst="rect">
            <a:avLst/>
          </a:prstGeom>
          <a:noFill/>
        </p:spPr>
      </p:pic>
      <p:pic>
        <p:nvPicPr>
          <p:cNvPr id="8202" name="Picture 10" descr="http://edu.glogster.com/media/8/40/63/24/40632413.jpg"/>
          <p:cNvPicPr>
            <a:picLocks noChangeAspect="1" noChangeArrowheads="1"/>
          </p:cNvPicPr>
          <p:nvPr/>
        </p:nvPicPr>
        <p:blipFill>
          <a:blip r:embed="rId7" cstate="print"/>
          <a:srcRect l="19608" t="8792" r="9804" b="15979"/>
          <a:stretch>
            <a:fillRect/>
          </a:stretch>
        </p:blipFill>
        <p:spPr bwMode="auto">
          <a:xfrm>
            <a:off x="228600" y="5486400"/>
            <a:ext cx="639337" cy="794327"/>
          </a:xfrm>
          <a:prstGeom prst="rect">
            <a:avLst/>
          </a:prstGeom>
          <a:noFill/>
        </p:spPr>
      </p:pic>
      <p:sp>
        <p:nvSpPr>
          <p:cNvPr id="66" name="Text Box 39"/>
          <p:cNvSpPr txBox="1">
            <a:spLocks noChangeArrowheads="1"/>
          </p:cNvSpPr>
          <p:nvPr/>
        </p:nvSpPr>
        <p:spPr bwMode="auto">
          <a:xfrm>
            <a:off x="914400" y="5867400"/>
            <a:ext cx="1143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Captain Christopher Newport</a:t>
            </a:r>
            <a:endParaRPr lang="en-US" sz="800" dirty="0"/>
          </a:p>
        </p:txBody>
      </p:sp>
      <p:pic>
        <p:nvPicPr>
          <p:cNvPr id="8204" name="Picture 12" descr="http://www.worsham.larrywasham.com/images/pocahontas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" y="3733800"/>
            <a:ext cx="533400" cy="691559"/>
          </a:xfrm>
          <a:prstGeom prst="rect">
            <a:avLst/>
          </a:prstGeom>
          <a:noFill/>
        </p:spPr>
      </p:pic>
      <p:sp>
        <p:nvSpPr>
          <p:cNvPr id="55" name="Text Box 33"/>
          <p:cNvSpPr txBox="1">
            <a:spLocks noChangeArrowheads="1"/>
          </p:cNvSpPr>
          <p:nvPr/>
        </p:nvSpPr>
        <p:spPr bwMode="auto">
          <a:xfrm>
            <a:off x="152400" y="24384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Wall</a:t>
            </a:r>
            <a:endParaRPr lang="en-US" sz="900" dirty="0"/>
          </a:p>
        </p:txBody>
      </p:sp>
      <p:sp>
        <p:nvSpPr>
          <p:cNvPr id="56" name="Text Box 33"/>
          <p:cNvSpPr txBox="1">
            <a:spLocks noChangeArrowheads="1"/>
          </p:cNvSpPr>
          <p:nvPr/>
        </p:nvSpPr>
        <p:spPr bwMode="auto">
          <a:xfrm>
            <a:off x="152400" y="31242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 smtClean="0"/>
              <a:t>Friends</a:t>
            </a:r>
            <a:endParaRPr lang="en-US" sz="900" dirty="0"/>
          </a:p>
        </p:txBody>
      </p:sp>
      <p:sp>
        <p:nvSpPr>
          <p:cNvPr id="57" name="Line 20"/>
          <p:cNvSpPr>
            <a:spLocks noChangeShapeType="1"/>
          </p:cNvSpPr>
          <p:nvPr/>
        </p:nvSpPr>
        <p:spPr bwMode="auto">
          <a:xfrm>
            <a:off x="152400" y="3352800"/>
            <a:ext cx="16002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" name="Text Box 32"/>
          <p:cNvSpPr txBox="1">
            <a:spLocks noChangeArrowheads="1"/>
          </p:cNvSpPr>
          <p:nvPr/>
        </p:nvSpPr>
        <p:spPr bwMode="auto">
          <a:xfrm>
            <a:off x="152400" y="2895600"/>
            <a:ext cx="1600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 dirty="0"/>
              <a:t>Photos</a:t>
            </a:r>
          </a:p>
        </p:txBody>
      </p:sp>
      <p:pic>
        <p:nvPicPr>
          <p:cNvPr id="47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3733800"/>
            <a:ext cx="473868" cy="609599"/>
          </a:xfrm>
          <a:prstGeom prst="rect">
            <a:avLst/>
          </a:prstGeom>
          <a:noFill/>
        </p:spPr>
      </p:pic>
      <p:pic>
        <p:nvPicPr>
          <p:cNvPr id="4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5029200"/>
            <a:ext cx="473868" cy="609599"/>
          </a:xfrm>
          <a:prstGeom prst="rect">
            <a:avLst/>
          </a:prstGeom>
          <a:noFill/>
        </p:spPr>
      </p:pic>
      <p:pic>
        <p:nvPicPr>
          <p:cNvPr id="49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5715000"/>
            <a:ext cx="473868" cy="609599"/>
          </a:xfrm>
          <a:prstGeom prst="rect">
            <a:avLst/>
          </a:prstGeom>
          <a:noFill/>
        </p:spPr>
      </p:pic>
      <p:pic>
        <p:nvPicPr>
          <p:cNvPr id="59" name="Picture 14" descr="http://upload.wikimedia.org/wikipedia/commons/thumb/4/49/George_Percy.jpg/220px-George_Percy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67000" y="4419600"/>
            <a:ext cx="373918" cy="457200"/>
          </a:xfrm>
          <a:prstGeom prst="rect">
            <a:avLst/>
          </a:prstGeom>
          <a:noFill/>
        </p:spPr>
      </p:pic>
      <p:sp>
        <p:nvSpPr>
          <p:cNvPr id="53" name="TextBox 52"/>
          <p:cNvSpPr txBox="1"/>
          <p:nvPr/>
        </p:nvSpPr>
        <p:spPr>
          <a:xfrm>
            <a:off x="3048000" y="4419600"/>
            <a:ext cx="2971800" cy="461665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George Percy  </a:t>
            </a:r>
            <a:r>
              <a:rPr lang="en-US" sz="800" dirty="0" smtClean="0"/>
              <a:t>Happy to see you go, so I can be President of the colony!</a:t>
            </a:r>
          </a:p>
          <a:p>
            <a:endParaRPr lang="en-US" sz="800" dirty="0"/>
          </a:p>
        </p:txBody>
      </p:sp>
      <p:sp>
        <p:nvSpPr>
          <p:cNvPr id="60" name="TextBox 59"/>
          <p:cNvSpPr txBox="1"/>
          <p:nvPr/>
        </p:nvSpPr>
        <p:spPr>
          <a:xfrm>
            <a:off x="3429000" y="3200400"/>
            <a:ext cx="2971800" cy="338554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Prince Charles </a:t>
            </a:r>
            <a:r>
              <a:rPr lang="en-US" sz="800" dirty="0" smtClean="0"/>
              <a:t> I approve your name choice.</a:t>
            </a:r>
          </a:p>
          <a:p>
            <a:endParaRPr lang="en-US" sz="800" dirty="0"/>
          </a:p>
        </p:txBody>
      </p:sp>
      <p:pic>
        <p:nvPicPr>
          <p:cNvPr id="62" name="Picture 2" descr="http://www.owen.org/wp-content/uploads/King.Charles.I.1628.AD-1-251x300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19400" y="3124200"/>
            <a:ext cx="478155" cy="571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John Smith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John Smith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2092" name="Rectangle 54"/>
          <p:cNvSpPr>
            <a:spLocks noChangeArrowheads="1"/>
          </p:cNvSpPr>
          <p:nvPr/>
        </p:nvSpPr>
        <p:spPr bwMode="auto">
          <a:xfrm>
            <a:off x="2590800" y="48006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</a:t>
            </a:r>
            <a:r>
              <a:rPr lang="en-US" sz="900" dirty="0" smtClean="0"/>
              <a:t> has been ambushed by hostile Indians!  Stay out of the woods today!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Dec. 1607  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743200" y="54864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09600"/>
            <a:ext cx="1384300" cy="1780809"/>
          </a:xfrm>
          <a:prstGeom prst="rect">
            <a:avLst/>
          </a:prstGeom>
          <a:noFill/>
        </p:spPr>
      </p:pic>
      <p:sp>
        <p:nvSpPr>
          <p:cNvPr id="60" name="Text Box 36"/>
          <p:cNvSpPr txBox="1">
            <a:spLocks noChangeArrowheads="1"/>
          </p:cNvSpPr>
          <p:nvPr/>
        </p:nvSpPr>
        <p:spPr bwMode="auto">
          <a:xfrm>
            <a:off x="152400" y="2514600"/>
            <a:ext cx="1600200" cy="228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900"/>
              <a:t>Friends</a:t>
            </a:r>
          </a:p>
        </p:txBody>
      </p:sp>
      <p:pic>
        <p:nvPicPr>
          <p:cNvPr id="61" name="Picture 14" descr="http://upload.wikimedia.org/wikipedia/commons/thumb/4/49/George_Percy.jpg/220px-George_Percy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2819400"/>
            <a:ext cx="623197" cy="762000"/>
          </a:xfrm>
          <a:prstGeom prst="rect">
            <a:avLst/>
          </a:prstGeom>
          <a:noFill/>
        </p:spPr>
      </p:pic>
      <p:sp>
        <p:nvSpPr>
          <p:cNvPr id="62" name="Text Box 39"/>
          <p:cNvSpPr txBox="1">
            <a:spLocks noChangeArrowheads="1"/>
          </p:cNvSpPr>
          <p:nvPr/>
        </p:nvSpPr>
        <p:spPr bwMode="auto">
          <a:xfrm>
            <a:off x="838200" y="3048000"/>
            <a:ext cx="91440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 dirty="0" smtClean="0"/>
              <a:t>George Percy</a:t>
            </a:r>
            <a:endParaRPr lang="en-US" sz="800" dirty="0"/>
          </a:p>
        </p:txBody>
      </p:sp>
      <p:pic>
        <p:nvPicPr>
          <p:cNvPr id="63" name="Picture 16" descr="http://upload.wikimedia.org/wikipedia/commons/7/70/Portrait_of_King_James_I_%26_V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3657600"/>
            <a:ext cx="572179" cy="765523"/>
          </a:xfrm>
          <a:prstGeom prst="rect">
            <a:avLst/>
          </a:prstGeom>
          <a:noFill/>
        </p:spPr>
      </p:pic>
      <p:sp>
        <p:nvSpPr>
          <p:cNvPr id="64" name="TextBox 63"/>
          <p:cNvSpPr txBox="1"/>
          <p:nvPr/>
        </p:nvSpPr>
        <p:spPr>
          <a:xfrm>
            <a:off x="914400" y="3886200"/>
            <a:ext cx="838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King James I</a:t>
            </a:r>
            <a:endParaRPr lang="en-US" sz="800" dirty="0"/>
          </a:p>
        </p:txBody>
      </p:sp>
      <p:pic>
        <p:nvPicPr>
          <p:cNvPr id="35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4648200"/>
            <a:ext cx="473868" cy="609599"/>
          </a:xfrm>
          <a:prstGeom prst="rect">
            <a:avLst/>
          </a:prstGeom>
          <a:noFill/>
        </p:spPr>
      </p:pic>
      <p:sp>
        <p:nvSpPr>
          <p:cNvPr id="36" name="Rectangle 54"/>
          <p:cNvSpPr>
            <a:spLocks noChangeArrowheads="1"/>
          </p:cNvSpPr>
          <p:nvPr/>
        </p:nvSpPr>
        <p:spPr bwMode="auto">
          <a:xfrm>
            <a:off x="2590800" y="5638800"/>
            <a:ext cx="449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</a:t>
            </a:r>
            <a:r>
              <a:rPr lang="en-US" sz="900" dirty="0" smtClean="0"/>
              <a:t> landed at Jamestown today.  Hope these guys are ready to work!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May 13, 1607  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37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5486400"/>
            <a:ext cx="473868" cy="609599"/>
          </a:xfrm>
          <a:prstGeom prst="rect">
            <a:avLst/>
          </a:prstGeom>
          <a:noFill/>
        </p:spPr>
      </p:pic>
      <p:pic>
        <p:nvPicPr>
          <p:cNvPr id="6146" name="Picture 2" descr="http://www.owen.org/wp-content/uploads/King.Charles.I.1628.AD-1-251x300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" y="4495800"/>
            <a:ext cx="669417" cy="800100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914400" y="4724400"/>
            <a:ext cx="914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Prince Charles</a:t>
            </a:r>
            <a:endParaRPr lang="en-US" sz="800" dirty="0"/>
          </a:p>
        </p:txBody>
      </p:sp>
      <p:pic>
        <p:nvPicPr>
          <p:cNvPr id="51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2743200"/>
            <a:ext cx="473868" cy="609599"/>
          </a:xfrm>
          <a:prstGeom prst="rect">
            <a:avLst/>
          </a:prstGeom>
          <a:noFill/>
        </p:spPr>
      </p:pic>
      <p:sp>
        <p:nvSpPr>
          <p:cNvPr id="53" name="Rectangle 77"/>
          <p:cNvSpPr>
            <a:spLocks noChangeArrowheads="1"/>
          </p:cNvSpPr>
          <p:nvPr/>
        </p:nvSpPr>
        <p:spPr bwMode="auto">
          <a:xfrm>
            <a:off x="2590800" y="27432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John Smith </a:t>
            </a:r>
            <a:r>
              <a:rPr lang="en-US" sz="900" dirty="0" smtClean="0"/>
              <a:t>So glad to be back in Jamestown.  Thank you Pocahontas for saving my life!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Jan. 1608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/>
          </a:p>
        </p:txBody>
      </p:sp>
      <p:sp>
        <p:nvSpPr>
          <p:cNvPr id="67" name="TextBox 66"/>
          <p:cNvSpPr txBox="1"/>
          <p:nvPr/>
        </p:nvSpPr>
        <p:spPr>
          <a:xfrm>
            <a:off x="3200400" y="3505200"/>
            <a:ext cx="3810000" cy="954107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Pocahontas </a:t>
            </a:r>
            <a:r>
              <a:rPr lang="en-US" sz="800" dirty="0" smtClean="0"/>
              <a:t>Glad this  eleven year old girl could help!</a:t>
            </a:r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 smtClean="0"/>
          </a:p>
          <a:p>
            <a:endParaRPr lang="en-US" sz="800" dirty="0" smtClean="0"/>
          </a:p>
          <a:p>
            <a:r>
              <a:rPr lang="en-US" sz="800" dirty="0" smtClean="0">
                <a:solidFill>
                  <a:schemeClr val="accent2"/>
                </a:solidFill>
              </a:rPr>
              <a:t>Powhatan</a:t>
            </a:r>
            <a:r>
              <a:rPr lang="en-US" sz="800" dirty="0" smtClean="0"/>
              <a:t> You are so lucky I trust my daughter.  Otherwise, you would be dead.</a:t>
            </a:r>
          </a:p>
          <a:p>
            <a:endParaRPr lang="en-US" sz="800" dirty="0"/>
          </a:p>
        </p:txBody>
      </p:sp>
      <p:sp>
        <p:nvSpPr>
          <p:cNvPr id="68" name="Rectangle 75"/>
          <p:cNvSpPr>
            <a:spLocks noChangeArrowheads="1"/>
          </p:cNvSpPr>
          <p:nvPr/>
        </p:nvSpPr>
        <p:spPr bwMode="auto">
          <a:xfrm>
            <a:off x="2667000" y="19050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 </a:t>
            </a:r>
            <a:r>
              <a:rPr lang="en-US" sz="900" dirty="0" smtClean="0"/>
              <a:t>is so honored to be elected the president of our local Jamestown council.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Sept. 1608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/>
          </a:p>
        </p:txBody>
      </p:sp>
      <p:pic>
        <p:nvPicPr>
          <p:cNvPr id="69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1828800"/>
            <a:ext cx="473868" cy="609599"/>
          </a:xfrm>
          <a:prstGeom prst="rect">
            <a:avLst/>
          </a:prstGeom>
          <a:noFill/>
        </p:spPr>
      </p:pic>
      <p:cxnSp>
        <p:nvCxnSpPr>
          <p:cNvPr id="59" name="Straight Connector 58"/>
          <p:cNvCxnSpPr/>
          <p:nvPr/>
        </p:nvCxnSpPr>
        <p:spPr>
          <a:xfrm>
            <a:off x="3124200" y="3962400"/>
            <a:ext cx="388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12" descr="http://www.worsham.larrywasham.com/images/pocahontas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95600" y="3429000"/>
            <a:ext cx="357081" cy="462959"/>
          </a:xfrm>
          <a:prstGeom prst="rect">
            <a:avLst/>
          </a:prstGeom>
          <a:noFill/>
        </p:spPr>
      </p:pic>
      <p:pic>
        <p:nvPicPr>
          <p:cNvPr id="50" name="Picture 6" descr="http://www.powhatan.org/chief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895600" y="3962400"/>
            <a:ext cx="330994" cy="498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1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685800"/>
            <a:ext cx="6400800" cy="4572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sz="1400" dirty="0" smtClean="0"/>
              <a:t>John Smith</a:t>
            </a: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2055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2056" name="Rectangle 10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58" name="Rectangle 12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2059" name="Rectangle 13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John Smith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2060" name="Rectangle 14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2074" name="Text Box 29"/>
          <p:cNvSpPr txBox="1">
            <a:spLocks noChangeArrowheads="1"/>
          </p:cNvSpPr>
          <p:nvPr/>
        </p:nvSpPr>
        <p:spPr bwMode="auto">
          <a:xfrm>
            <a:off x="2133600" y="1905000"/>
            <a:ext cx="49530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200"/>
          </a:p>
        </p:txBody>
      </p:sp>
      <p:sp>
        <p:nvSpPr>
          <p:cNvPr id="2093" name="Text Box 60"/>
          <p:cNvSpPr txBox="1">
            <a:spLocks noChangeArrowheads="1"/>
          </p:cNvSpPr>
          <p:nvPr/>
        </p:nvSpPr>
        <p:spPr bwMode="auto">
          <a:xfrm>
            <a:off x="2743200" y="5486400"/>
            <a:ext cx="464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pic>
        <p:nvPicPr>
          <p:cNvPr id="5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609600"/>
            <a:ext cx="1384300" cy="1780809"/>
          </a:xfrm>
          <a:prstGeom prst="rect">
            <a:avLst/>
          </a:prstGeom>
          <a:noFill/>
        </p:spPr>
      </p:pic>
      <p:pic>
        <p:nvPicPr>
          <p:cNvPr id="38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1600200"/>
            <a:ext cx="473868" cy="609599"/>
          </a:xfrm>
          <a:prstGeom prst="rect">
            <a:avLst/>
          </a:prstGeom>
          <a:noFill/>
        </p:spPr>
      </p:pic>
      <p:sp>
        <p:nvSpPr>
          <p:cNvPr id="39" name="Rectangle 54"/>
          <p:cNvSpPr>
            <a:spLocks noChangeArrowheads="1"/>
          </p:cNvSpPr>
          <p:nvPr/>
        </p:nvSpPr>
        <p:spPr bwMode="auto">
          <a:xfrm>
            <a:off x="2590800" y="16764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</a:t>
            </a:r>
            <a:r>
              <a:rPr lang="en-US" sz="900" dirty="0" smtClean="0"/>
              <a:t> reached New World today and found out I am one of the seven council members chosen to govern the colony.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April 1607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sp>
        <p:nvSpPr>
          <p:cNvPr id="41" name="Rectangle 54"/>
          <p:cNvSpPr>
            <a:spLocks noChangeArrowheads="1"/>
          </p:cNvSpPr>
          <p:nvPr/>
        </p:nvSpPr>
        <p:spPr bwMode="auto">
          <a:xfrm>
            <a:off x="2590800" y="3048000"/>
            <a:ext cx="449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 smtClean="0"/>
              <a:t>Captain Chris Newport to John Smith</a:t>
            </a:r>
            <a:r>
              <a:rPr lang="en-US" sz="900" dirty="0" smtClean="0"/>
              <a:t> Are you as excited as I am to be sailing  for the New World?  I can’t wait to command three ships: the </a:t>
            </a:r>
            <a:r>
              <a:rPr lang="en-US" sz="900" i="1" dirty="0" smtClean="0"/>
              <a:t>Susan Constant,</a:t>
            </a:r>
            <a:r>
              <a:rPr lang="en-US" sz="900" dirty="0" smtClean="0"/>
              <a:t> </a:t>
            </a:r>
            <a:r>
              <a:rPr lang="en-US" sz="900" i="1" dirty="0" smtClean="0"/>
              <a:t>Godspeed,</a:t>
            </a:r>
            <a:r>
              <a:rPr lang="en-US" sz="900" dirty="0" smtClean="0"/>
              <a:t> and </a:t>
            </a:r>
            <a:r>
              <a:rPr lang="en-US" sz="900" i="1" dirty="0" smtClean="0"/>
              <a:t>Discovery.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Dec. 20, 1606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43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3962400"/>
            <a:ext cx="473868" cy="609599"/>
          </a:xfrm>
          <a:prstGeom prst="rect">
            <a:avLst/>
          </a:prstGeom>
          <a:noFill/>
        </p:spPr>
      </p:pic>
      <p:sp>
        <p:nvSpPr>
          <p:cNvPr id="44" name="Rectangle 54"/>
          <p:cNvSpPr>
            <a:spLocks noChangeArrowheads="1"/>
          </p:cNvSpPr>
          <p:nvPr/>
        </p:nvSpPr>
        <p:spPr bwMode="auto">
          <a:xfrm>
            <a:off x="2590800" y="4038600"/>
            <a:ext cx="4495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200" dirty="0"/>
              <a:t>John </a:t>
            </a:r>
            <a:r>
              <a:rPr lang="en-US" sz="1200" dirty="0" smtClean="0"/>
              <a:t>Smith</a:t>
            </a:r>
            <a:r>
              <a:rPr lang="en-US" sz="900" dirty="0" smtClean="0"/>
              <a:t> joined the Virginia Company.  We will be rich beyond our dreams when we find silver and gold in the New World.  </a:t>
            </a:r>
            <a:endParaRPr lang="en-US" sz="9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800" dirty="0" smtClean="0"/>
              <a:t>June 1606 </a:t>
            </a:r>
            <a:r>
              <a:rPr lang="en-US" sz="800" dirty="0" smtClean="0">
                <a:solidFill>
                  <a:srgbClr val="3333CC"/>
                </a:solidFill>
              </a:rPr>
              <a:t>Like · Comment · See Friendship</a:t>
            </a:r>
            <a:endParaRPr lang="en-US" sz="800" dirty="0">
              <a:solidFill>
                <a:srgbClr val="3333CC"/>
              </a:solidFill>
            </a:endParaRPr>
          </a:p>
        </p:txBody>
      </p:sp>
      <p:pic>
        <p:nvPicPr>
          <p:cNvPr id="46" name="Picture 10" descr="http://edu.glogster.com/media/8/40/63/24/40632413.jpg"/>
          <p:cNvPicPr>
            <a:picLocks noChangeAspect="1" noChangeArrowheads="1"/>
          </p:cNvPicPr>
          <p:nvPr/>
        </p:nvPicPr>
        <p:blipFill>
          <a:blip r:embed="rId5" cstate="print"/>
          <a:srcRect l="19608" t="8792" r="9804" b="15979"/>
          <a:stretch>
            <a:fillRect/>
          </a:stretch>
        </p:blipFill>
        <p:spPr bwMode="auto">
          <a:xfrm>
            <a:off x="2057400" y="3048000"/>
            <a:ext cx="490654" cy="609600"/>
          </a:xfrm>
          <a:prstGeom prst="rect">
            <a:avLst/>
          </a:prstGeom>
          <a:noFill/>
        </p:spPr>
      </p:pic>
      <p:pic>
        <p:nvPicPr>
          <p:cNvPr id="42" name="Picture 16" descr="http://upload.wikimedia.org/wikipedia/commons/7/70/Portrait_of_King_James_I_%26_V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4724400"/>
            <a:ext cx="344361" cy="460723"/>
          </a:xfrm>
          <a:prstGeom prst="rect">
            <a:avLst/>
          </a:prstGeom>
          <a:noFill/>
        </p:spPr>
      </p:pic>
      <p:sp>
        <p:nvSpPr>
          <p:cNvPr id="54" name="TextBox 53"/>
          <p:cNvSpPr txBox="1"/>
          <p:nvPr/>
        </p:nvSpPr>
        <p:spPr>
          <a:xfrm>
            <a:off x="3124200" y="4724400"/>
            <a:ext cx="3657600" cy="461665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King James </a:t>
            </a:r>
            <a:r>
              <a:rPr lang="en-US" sz="800" dirty="0" smtClean="0"/>
              <a:t>Happy to grant your group a charter, but remember to bring the riches back home to England.</a:t>
            </a:r>
          </a:p>
          <a:p>
            <a:endParaRPr lang="en-US" sz="800" dirty="0"/>
          </a:p>
        </p:txBody>
      </p:sp>
      <p:pic>
        <p:nvPicPr>
          <p:cNvPr id="48" name="Picture 14" descr="http://upload.wikimedia.org/wikipedia/commons/thumb/4/49/George_Percy.jpg/220px-George_Percy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67000" y="2286000"/>
            <a:ext cx="436238" cy="5334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3200400" y="2286000"/>
            <a:ext cx="3505200" cy="461665"/>
          </a:xfrm>
          <a:prstGeom prst="rect">
            <a:avLst/>
          </a:prstGeom>
          <a:solidFill>
            <a:srgbClr val="EDEEF3"/>
          </a:solidFill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accent2"/>
                </a:solidFill>
              </a:rPr>
              <a:t>George Percy </a:t>
            </a:r>
            <a:r>
              <a:rPr lang="en-US" sz="800" dirty="0" smtClean="0"/>
              <a:t>Why I wasn’t chosen is beyond me!  After all, I have the highest social ranking of all the colonists.</a:t>
            </a:r>
          </a:p>
          <a:p>
            <a:endParaRPr lang="en-US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81000"/>
            <a:ext cx="9144000" cy="990600"/>
          </a:xfrm>
          <a:prstGeom prst="rect">
            <a:avLst/>
          </a:prstGeom>
          <a:solidFill>
            <a:srgbClr val="EAECF2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1295400" cy="381000"/>
          </a:xfrm>
          <a:solidFill>
            <a:srgbClr val="666699"/>
          </a:solidFill>
        </p:spPr>
        <p:txBody>
          <a:bodyPr/>
          <a:lstStyle/>
          <a:p>
            <a:pPr eaLnBrk="1" hangingPunct="1"/>
            <a:r>
              <a:rPr lang="en-US" sz="1400" b="1" smtClean="0">
                <a:solidFill>
                  <a:schemeClr val="bg1"/>
                </a:solidFill>
              </a:rPr>
              <a:t>facebook</a:t>
            </a:r>
          </a:p>
        </p:txBody>
      </p:sp>
      <p:sp>
        <p:nvSpPr>
          <p:cNvPr id="4102" name="Rectangle 7"/>
          <p:cNvSpPr>
            <a:spLocks noChangeArrowheads="1"/>
          </p:cNvSpPr>
          <p:nvPr/>
        </p:nvSpPr>
        <p:spPr bwMode="auto">
          <a:xfrm>
            <a:off x="12954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Wall</a:t>
            </a: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20574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Photos</a:t>
            </a:r>
          </a:p>
        </p:txBody>
      </p:sp>
      <p:sp>
        <p:nvSpPr>
          <p:cNvPr id="4104" name="Rectangle 9"/>
          <p:cNvSpPr>
            <a:spLocks noChangeArrowheads="1"/>
          </p:cNvSpPr>
          <p:nvPr/>
        </p:nvSpPr>
        <p:spPr bwMode="auto">
          <a:xfrm>
            <a:off x="2895600" y="0"/>
            <a:ext cx="762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5" name="Rectangle 10"/>
          <p:cNvSpPr>
            <a:spLocks noChangeArrowheads="1"/>
          </p:cNvSpPr>
          <p:nvPr/>
        </p:nvSpPr>
        <p:spPr bwMode="auto">
          <a:xfrm>
            <a:off x="3657600" y="0"/>
            <a:ext cx="8382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6" name="Rectangle 11"/>
          <p:cNvSpPr>
            <a:spLocks noChangeArrowheads="1"/>
          </p:cNvSpPr>
          <p:nvPr/>
        </p:nvSpPr>
        <p:spPr bwMode="auto">
          <a:xfrm>
            <a:off x="4495800" y="0"/>
            <a:ext cx="19050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n-US" sz="1000">
              <a:solidFill>
                <a:schemeClr val="bg1"/>
              </a:solidFill>
            </a:endParaRPr>
          </a:p>
        </p:txBody>
      </p:sp>
      <p:sp>
        <p:nvSpPr>
          <p:cNvPr id="4107" name="Rectangle 12"/>
          <p:cNvSpPr>
            <a:spLocks noChangeArrowheads="1"/>
          </p:cNvSpPr>
          <p:nvPr/>
        </p:nvSpPr>
        <p:spPr bwMode="auto">
          <a:xfrm>
            <a:off x="6400800" y="0"/>
            <a:ext cx="1752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 dirty="0" smtClean="0">
                <a:solidFill>
                  <a:schemeClr val="bg1"/>
                </a:solidFill>
              </a:rPr>
              <a:t>John Smith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108" name="Rectangle 13"/>
          <p:cNvSpPr>
            <a:spLocks noChangeArrowheads="1"/>
          </p:cNvSpPr>
          <p:nvPr/>
        </p:nvSpPr>
        <p:spPr bwMode="auto">
          <a:xfrm>
            <a:off x="8153400" y="0"/>
            <a:ext cx="990600" cy="381000"/>
          </a:xfrm>
          <a:prstGeom prst="rect">
            <a:avLst/>
          </a:prstGeom>
          <a:solidFill>
            <a:srgbClr val="666699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200">
                <a:solidFill>
                  <a:schemeClr val="bg1"/>
                </a:solidFill>
              </a:rPr>
              <a:t>Logout</a:t>
            </a:r>
          </a:p>
        </p:txBody>
      </p:sp>
      <p:sp>
        <p:nvSpPr>
          <p:cNvPr id="4109" name="Text Box 1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838200" y="1143000"/>
            <a:ext cx="8382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Wall</a:t>
            </a:r>
          </a:p>
        </p:txBody>
      </p:sp>
      <p:sp>
        <p:nvSpPr>
          <p:cNvPr id="4110" name="Text Box 15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676400" y="1143000"/>
            <a:ext cx="762000" cy="254000"/>
          </a:xfrm>
          <a:prstGeom prst="rect">
            <a:avLst/>
          </a:prstGeom>
          <a:solidFill>
            <a:srgbClr val="D9DCE7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Info</a:t>
            </a:r>
          </a:p>
        </p:txBody>
      </p:sp>
      <p:sp>
        <p:nvSpPr>
          <p:cNvPr id="4111" name="Text Box 16"/>
          <p:cNvSpPr txBox="1">
            <a:spLocks noChangeArrowheads="1"/>
          </p:cNvSpPr>
          <p:nvPr/>
        </p:nvSpPr>
        <p:spPr bwMode="auto">
          <a:xfrm>
            <a:off x="2438400" y="1143000"/>
            <a:ext cx="762000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>
                <a:solidFill>
                  <a:srgbClr val="3333CC"/>
                </a:solidFill>
              </a:rPr>
              <a:t>Photos</a:t>
            </a:r>
          </a:p>
        </p:txBody>
      </p:sp>
      <p:sp>
        <p:nvSpPr>
          <p:cNvPr id="4113" name="Rectangle 18"/>
          <p:cNvSpPr>
            <a:spLocks noChangeArrowheads="1"/>
          </p:cNvSpPr>
          <p:nvPr/>
        </p:nvSpPr>
        <p:spPr bwMode="auto">
          <a:xfrm>
            <a:off x="685800" y="1752600"/>
            <a:ext cx="7467600" cy="4648200"/>
          </a:xfrm>
          <a:prstGeom prst="rect">
            <a:avLst/>
          </a:prstGeom>
          <a:solidFill>
            <a:srgbClr val="EDEEF3"/>
          </a:solidFill>
          <a:ln w="9525">
            <a:solidFill>
              <a:srgbClr val="D9DCE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4114" name="Text Box 19"/>
          <p:cNvSpPr txBox="1">
            <a:spLocks noChangeArrowheads="1"/>
          </p:cNvSpPr>
          <p:nvPr/>
        </p:nvSpPr>
        <p:spPr bwMode="auto">
          <a:xfrm>
            <a:off x="2133600" y="16002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1400"/>
          </a:p>
        </p:txBody>
      </p:sp>
      <p:sp>
        <p:nvSpPr>
          <p:cNvPr id="4115" name="Text Box 20"/>
          <p:cNvSpPr txBox="1">
            <a:spLocks noChangeArrowheads="1"/>
          </p:cNvSpPr>
          <p:nvPr/>
        </p:nvSpPr>
        <p:spPr bwMode="auto">
          <a:xfrm>
            <a:off x="685800" y="1524000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b="1" dirty="0"/>
              <a:t>Photos of </a:t>
            </a:r>
            <a:r>
              <a:rPr lang="en-US" sz="1000" b="1" dirty="0" smtClean="0"/>
              <a:t>John</a:t>
            </a:r>
            <a:r>
              <a:rPr lang="en-US" sz="1000" dirty="0" smtClean="0"/>
              <a:t> </a:t>
            </a:r>
            <a:r>
              <a:rPr lang="en-US" sz="800" dirty="0" smtClean="0"/>
              <a:t> </a:t>
            </a:r>
            <a:r>
              <a:rPr lang="en-US" sz="800" dirty="0"/>
              <a:t>6</a:t>
            </a:r>
            <a:r>
              <a:rPr lang="en-US" sz="800" dirty="0" smtClean="0"/>
              <a:t> </a:t>
            </a:r>
            <a:r>
              <a:rPr lang="en-US" sz="800" dirty="0"/>
              <a:t>Photos</a:t>
            </a:r>
            <a:endParaRPr lang="en-US" sz="1000" dirty="0"/>
          </a:p>
        </p:txBody>
      </p:sp>
      <p:sp>
        <p:nvSpPr>
          <p:cNvPr id="4123" name="Rectangle 40"/>
          <p:cNvSpPr>
            <a:spLocks noChangeArrowheads="1"/>
          </p:cNvSpPr>
          <p:nvPr/>
        </p:nvSpPr>
        <p:spPr bwMode="auto">
          <a:xfrm>
            <a:off x="838200" y="685800"/>
            <a:ext cx="640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1400" dirty="0" smtClean="0"/>
              <a:t>John Smith</a:t>
            </a:r>
            <a:endParaRPr lang="en-US" sz="1400" dirty="0"/>
          </a:p>
        </p:txBody>
      </p:sp>
      <p:pic>
        <p:nvPicPr>
          <p:cNvPr id="2052" name="Picture 4" descr="http://ushistoryimages.com/images/captain-john-smith/fullsize/captain-john-smith-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0600" y="1905000"/>
            <a:ext cx="1398947" cy="1692275"/>
          </a:xfrm>
          <a:prstGeom prst="rect">
            <a:avLst/>
          </a:prstGeom>
          <a:noFill/>
        </p:spPr>
      </p:pic>
      <p:pic>
        <p:nvPicPr>
          <p:cNvPr id="2054" name="Picture 6" descr="http://ushistoryimages.com/images/captain-john-smith/fullsize/captain-john-smith-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90800" y="1905000"/>
            <a:ext cx="1754399" cy="1920875"/>
          </a:xfrm>
          <a:prstGeom prst="rect">
            <a:avLst/>
          </a:prstGeom>
          <a:noFill/>
        </p:spPr>
      </p:pic>
      <p:pic>
        <p:nvPicPr>
          <p:cNvPr id="2058" name="Picture 10" descr="http://www.williamsburgprivatetours.com/Poco%20saves%20smith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5000" y="1828800"/>
            <a:ext cx="2367487" cy="1905000"/>
          </a:xfrm>
          <a:prstGeom prst="rect">
            <a:avLst/>
          </a:prstGeom>
          <a:noFill/>
        </p:spPr>
      </p:pic>
      <p:pic>
        <p:nvPicPr>
          <p:cNvPr id="2062" name="Picture 14" descr="http://www.writersreps.com/images/books/jamestown2.jpg"/>
          <p:cNvPicPr>
            <a:picLocks noChangeAspect="1" noChangeArrowheads="1"/>
          </p:cNvPicPr>
          <p:nvPr/>
        </p:nvPicPr>
        <p:blipFill>
          <a:blip r:embed="rId8" cstate="print"/>
          <a:srcRect b="51671"/>
          <a:stretch>
            <a:fillRect/>
          </a:stretch>
        </p:blipFill>
        <p:spPr bwMode="auto">
          <a:xfrm>
            <a:off x="4267200" y="4343400"/>
            <a:ext cx="1838527" cy="1371600"/>
          </a:xfrm>
          <a:prstGeom prst="rect">
            <a:avLst/>
          </a:prstGeom>
          <a:noFill/>
        </p:spPr>
      </p:pic>
      <p:pic>
        <p:nvPicPr>
          <p:cNvPr id="2064" name="Picture 16" descr="http://www.socialstudiesforkids.com/graphics/jamestownarrival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2000" y="3810000"/>
            <a:ext cx="3333750" cy="2371725"/>
          </a:xfrm>
          <a:prstGeom prst="rect">
            <a:avLst/>
          </a:prstGeom>
          <a:noFill/>
        </p:spPr>
      </p:pic>
      <p:pic>
        <p:nvPicPr>
          <p:cNvPr id="35" name="Picture 2" descr="http://www.preservationvirginia.org/rediscovery/image/jsmith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2401" y="457201"/>
            <a:ext cx="609600" cy="784210"/>
          </a:xfrm>
          <a:prstGeom prst="rect">
            <a:avLst/>
          </a:prstGeom>
          <a:noFill/>
        </p:spPr>
      </p:pic>
      <p:pic>
        <p:nvPicPr>
          <p:cNvPr id="2050" name="Picture 2" descr="Willoughby Church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72200" y="4191000"/>
            <a:ext cx="1917700" cy="1438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521</Words>
  <Application>Microsoft Office PowerPoint</Application>
  <PresentationFormat>On-screen Show (4:3)</PresentationFormat>
  <Paragraphs>115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Default Design</vt:lpstr>
      <vt:lpstr>facebook</vt:lpstr>
      <vt:lpstr>facebook</vt:lpstr>
      <vt:lpstr>facebook</vt:lpstr>
      <vt:lpstr>facebook</vt:lpstr>
      <vt:lpstr>facebook</vt:lpstr>
    </vt:vector>
  </TitlesOfParts>
  <Company>Frisco ISD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Profile</dc:title>
  <dc:creator>FriscoISD</dc:creator>
  <cp:lastModifiedBy>csimon</cp:lastModifiedBy>
  <cp:revision>87</cp:revision>
  <dcterms:created xsi:type="dcterms:W3CDTF">2009-03-30T18:09:43Z</dcterms:created>
  <dcterms:modified xsi:type="dcterms:W3CDTF">2012-03-26T20:20:27Z</dcterms:modified>
</cp:coreProperties>
</file>